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3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hyperlink" Target="https://www.e-sfera.hr/dodatni-digitalni-sadrzaji/9e98fdfb-bf23-4d4b-bed3-bfaecffe04a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92140" y="1042641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3606155" y="1165965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9" name="Google Shape;239;p22"/>
          <p:cNvSpPr txBox="1"/>
          <p:nvPr/>
        </p:nvSpPr>
        <p:spPr>
          <a:xfrm>
            <a:off x="8300531" y="2001834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40" name="Google Shape;240;p22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3660787" y="26929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1" name="Google Shape;241;p22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843258" y="2518135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/>
        </p:nvSpPr>
        <p:spPr>
          <a:xfrm>
            <a:off x="1842247" y="1145898"/>
            <a:ext cx="15733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Predvidi budućnost uz futur drugi u kvizu.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1835738" y="2449816"/>
            <a:ext cx="168739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o futuru prvom i drugom i utvrdi znanje.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1785367" y="3920981"/>
            <a:ext cx="15733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sažetak, zaigraj igre i ponovi futur drugi.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4874766" y="1170837"/>
            <a:ext cx="17466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4874766" y="2592078"/>
            <a:ext cx="187314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poznavanje futura drugog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1789517"/>
            <a:ext cx="354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Futur drugi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98848" y="724918"/>
            <a:ext cx="4901933" cy="497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9030" y="2016855"/>
            <a:ext cx="2258470" cy="231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126099" y="1512001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l="1974" r="2453"/>
          <a:stretch/>
        </p:blipFill>
        <p:spPr>
          <a:xfrm rot="-151834">
            <a:off x="943117" y="215102"/>
            <a:ext cx="4485187" cy="619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613618" y="2437259"/>
            <a:ext cx="319030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se vrijeme izriče futurom prvim? Kako se tvori futur prvi? Što je glagolski pridjev? Kako se tvori glagolski pridjev radni?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01919" y="737145"/>
            <a:ext cx="4575860" cy="450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1317" y="4262280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708595" y="813255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8014632" y="1754731"/>
            <a:ext cx="331840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ima glagola u svakoj rečenici? Koje glagolsko vrijeme prepoznaješ u svakoj rečenici osim istaknutog glagolskog vremena? Od čega se tvori? Ponovi.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3518" y="1035698"/>
            <a:ext cx="6981248" cy="3775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273518" y="4950986"/>
            <a:ext cx="7955253" cy="896141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Futur prvi – buduće vrijeme tvori se od prezenta pomoćnog glagola htjeti (ću, ćeš, će, ćemo, ćete, će) i infinitiva.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35162" y="717638"/>
            <a:ext cx="5069251" cy="500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4314" y="475577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8565222" y="734670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8432158" y="1557332"/>
            <a:ext cx="24845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FUTUR DRUGI</a:t>
            </a:r>
            <a:endParaRPr sz="2400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1180585" y="699074"/>
            <a:ext cx="66072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rečenice. U kojem su vremenu? Zaključi što će se prije dogoditi.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448126" y="2174699"/>
            <a:ext cx="5906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Budeš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lagao,                           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narast će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nos.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939015" y="2729377"/>
            <a:ext cx="11833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2265517" y="1674399"/>
            <a:ext cx="21148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budućnost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4694454" y="2647716"/>
            <a:ext cx="11833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poslije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504524" y="3243513"/>
            <a:ext cx="20043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FUTUR DRUGI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4115855" y="3251962"/>
            <a:ext cx="1788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FUTUR PRVI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237242" y="4494854"/>
            <a:ext cx="60655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Bude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 čovjek srcem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gledao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    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vidjet će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bitno.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3140760" y="5156576"/>
            <a:ext cx="14855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istodobno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7381677" y="1966528"/>
            <a:ext cx="37634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Predbuduće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glagolsko vrijeme.</a:t>
            </a:r>
            <a:endParaRPr sz="2400"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7324653" y="2800416"/>
            <a:ext cx="369026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 radnju koje će se u budućnosti događati prije neke druge buduće radnje ili istodobno s njom.</a:t>
            </a:r>
            <a:endParaRPr sz="2400" dirty="0"/>
          </a:p>
        </p:txBody>
      </p:sp>
      <p:sp>
        <p:nvSpPr>
          <p:cNvPr id="146" name="Google Shape;146;p17"/>
          <p:cNvSpPr txBox="1"/>
          <p:nvPr/>
        </p:nvSpPr>
        <p:spPr>
          <a:xfrm>
            <a:off x="8080396" y="4268288"/>
            <a:ext cx="32941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rečenici dolazi s futurom prvim.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98127" y="853832"/>
            <a:ext cx="4778655" cy="494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5451" y="428549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428852" y="124189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7996995" y="1980379"/>
            <a:ext cx="26126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TVORBA FUTURA DRUGOG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260349" y="1400575"/>
            <a:ext cx="57689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Živjet ćeš sretno </a:t>
            </a:r>
            <a:r>
              <a:rPr lang="hr-HR" sz="24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budeš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 </a:t>
            </a:r>
            <a:r>
              <a:rPr lang="hr-HR" sz="24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čuvao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svoju kućicu.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1230188" y="764986"/>
            <a:ext cx="62010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Od čega se tvori futur drugi?</a:t>
            </a:r>
            <a:endParaRPr sz="2400" dirty="0"/>
          </a:p>
        </p:txBody>
      </p:sp>
      <p:pic>
        <p:nvPicPr>
          <p:cNvPr id="160" name="Google Shape;16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0349" y="2036164"/>
            <a:ext cx="3907624" cy="371121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4534454" y="2333415"/>
            <a:ext cx="245564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budem čuvao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budeš čuvao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bude čuvao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budemo čuvali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budete čuvali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budu čuvali</a:t>
            </a:r>
            <a:endParaRPr sz="2400" dirty="0"/>
          </a:p>
        </p:txBody>
      </p:sp>
      <p:sp>
        <p:nvSpPr>
          <p:cNvPr id="162" name="Google Shape;162;p18"/>
          <p:cNvSpPr txBox="1"/>
          <p:nvPr/>
        </p:nvSpPr>
        <p:spPr>
          <a:xfrm>
            <a:off x="7661900" y="2692260"/>
            <a:ext cx="32828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 drugi tvori se od svršenog prezenta pomoćnog glagola biti i glagolskog pridjeva radnog.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37161" y="816117"/>
            <a:ext cx="4634696" cy="457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0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5603" y="410501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7816786" y="1223401"/>
            <a:ext cx="2413277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7139173" y="2856158"/>
            <a:ext cx="37685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 drugi može se u rečenici zamijeniti prezentom svršenog glagola.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7384505" y="2028662"/>
            <a:ext cx="33752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ZAMJENA FUTURA DRUGOG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1373670" y="652870"/>
            <a:ext cx="60108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Kojim je glagolskim oblikom zamijenjen futur drugi u izricanju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predbuduće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radnje?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466023" y="2127609"/>
            <a:ext cx="57496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Bude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čovjek srcem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gledao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vidjet će bitno.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Pogleda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čovjek srcem, vidjet će bitno. </a:t>
            </a:r>
            <a:endParaRPr sz="2400" dirty="0"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580" y="3854177"/>
            <a:ext cx="62165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466023" y="4732585"/>
            <a:ext cx="42594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prezent svršenog glagola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42827" y="852946"/>
            <a:ext cx="5033153" cy="487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32789" y="155237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3573" y="484441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7795485" y="917145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7894356" y="1560395"/>
            <a:ext cx="35905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UPORABA </a:t>
            </a:r>
            <a:endParaRPr lang="hr-HR" sz="2400" b="1" dirty="0" smtClean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FUTURA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DRUGOG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1264431" y="626309"/>
            <a:ext cx="68266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U kojem stupcu su rečenice s točno uporabljenim futurom drugim?</a:t>
            </a:r>
            <a:endParaRPr sz="2400"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160101" y="1735383"/>
            <a:ext cx="3746414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Budem pogledala.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ću učiti, onda ću naučiti.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Budem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gledao, budem vidio.</a:t>
            </a:r>
            <a:endParaRPr sz="2400" dirty="0"/>
          </a:p>
        </p:txBody>
      </p:sp>
      <p:sp>
        <p:nvSpPr>
          <p:cNvPr id="192" name="Google Shape;192;p20"/>
          <p:cNvSpPr txBox="1"/>
          <p:nvPr/>
        </p:nvSpPr>
        <p:spPr>
          <a:xfrm>
            <a:off x="3906515" y="1726126"/>
            <a:ext cx="3366575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Pogledat ću.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budem učio, onda ću naučiti.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Učim li, onda ću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naučiti.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Budem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gledao, vidjet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ću.</a:t>
            </a:r>
            <a:r>
              <a:rPr lang="hr-HR" sz="2400" dirty="0">
                <a:ea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Gledam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li, vidjet ću.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880007" y="5188612"/>
            <a:ext cx="16933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NETOČNO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4504306" y="5285742"/>
            <a:ext cx="12505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TOČNO</a:t>
            </a:r>
            <a:endParaRPr sz="2400"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7744932" y="2412956"/>
            <a:ext cx="39393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upotrebljava se u rečenicama koje imaju jedan glagol.</a:t>
            </a:r>
            <a:endParaRPr sz="220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7781051" y="3135370"/>
            <a:ext cx="3703843" cy="127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</a:t>
            </a: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rečenici </a:t>
            </a: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dvije buduće radnje, jedna se radnja (</a:t>
            </a:r>
            <a:r>
              <a:rPr lang="hr-H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predbuduća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izriče futurom drugim ili prezentom svršenog glagola, a druga futurom prvim.</a:t>
            </a:r>
            <a:endParaRPr sz="2200" dirty="0"/>
          </a:p>
        </p:txBody>
      </p:sp>
      <p:pic>
        <p:nvPicPr>
          <p:cNvPr id="197" name="Google Shape;197;p20" descr="Ｘ光線 Images, Stock Photos &amp; Vectors | Shutterstock"/>
          <p:cNvPicPr preferRelativeResize="0"/>
          <p:nvPr/>
        </p:nvPicPr>
        <p:blipFill rotWithShape="1">
          <a:blip r:embed="rId7">
            <a:alphaModFix/>
          </a:blip>
          <a:srcRect b="15100"/>
          <a:stretch/>
        </p:blipFill>
        <p:spPr>
          <a:xfrm>
            <a:off x="2482741" y="5538948"/>
            <a:ext cx="564976" cy="51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 descr="Sigurnost - Superius ide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44840" y="5384673"/>
            <a:ext cx="770702" cy="73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1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1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70815" y="968459"/>
            <a:ext cx="5258988" cy="49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2492" y="159566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6700" y="456201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8047773" y="1446369"/>
            <a:ext cx="2657305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392" y="1066880"/>
            <a:ext cx="792549" cy="97544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8008687" y="2155222"/>
            <a:ext cx="31968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futur drugi te napiši rečenicu tako da ga zamijeniš prezentom.</a:t>
            </a:r>
            <a:endParaRPr sz="2400"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954740" y="1254925"/>
            <a:ext cx="47998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Čim budeš stigao, posjetit ću te.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995124" y="1896958"/>
            <a:ext cx="50305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</a:t>
            </a:r>
            <a:endParaRPr sz="1800" b="1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995124" y="2442727"/>
            <a:ext cx="61629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bude osvanuo lijep dan, ići ćemo u vožnju.</a:t>
            </a:r>
            <a:endParaRPr sz="24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995124" y="3019274"/>
            <a:ext cx="50305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</a:t>
            </a:r>
            <a:endParaRPr/>
          </a:p>
        </p:txBody>
      </p:sp>
      <p:pic>
        <p:nvPicPr>
          <p:cNvPr id="215" name="Google Shape;21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5462" y="3616291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7947936" y="3351587"/>
            <a:ext cx="349351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Zamijeni glagole u infinitivu futurom prvim i drugim (2. osoba jednine, m.r.) tako da dobiješ točan slijed radnje.</a:t>
            </a:r>
            <a:endParaRPr sz="240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1052605" y="4419654"/>
            <a:ext cx="49730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(imati)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vremena,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pročitati)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knjigu.</a:t>
            </a:r>
            <a:endParaRPr sz="2400" dirty="0"/>
          </a:p>
        </p:txBody>
      </p:sp>
      <p:cxnSp>
        <p:nvCxnSpPr>
          <p:cNvPr id="218" name="Google Shape;218;p21"/>
          <p:cNvCxnSpPr/>
          <p:nvPr/>
        </p:nvCxnSpPr>
        <p:spPr>
          <a:xfrm flipV="1">
            <a:off x="1529369" y="1644044"/>
            <a:ext cx="1615438" cy="2963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21"/>
          <p:cNvCxnSpPr/>
          <p:nvPr/>
        </p:nvCxnSpPr>
        <p:spPr>
          <a:xfrm>
            <a:off x="1529369" y="2834809"/>
            <a:ext cx="1825296" cy="311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p21"/>
          <p:cNvSpPr txBox="1"/>
          <p:nvPr/>
        </p:nvSpPr>
        <p:spPr>
          <a:xfrm>
            <a:off x="1513195" y="1755112"/>
            <a:ext cx="40366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Čim stigneš, posjetit ću te.</a:t>
            </a:r>
            <a:endParaRPr sz="2400" dirty="0"/>
          </a:p>
        </p:txBody>
      </p:sp>
      <p:sp>
        <p:nvSpPr>
          <p:cNvPr id="221" name="Google Shape;221;p21"/>
          <p:cNvSpPr txBox="1"/>
          <p:nvPr/>
        </p:nvSpPr>
        <p:spPr>
          <a:xfrm>
            <a:off x="1049251" y="2903585"/>
            <a:ext cx="52852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Ako osvane lijep dan, ići ćemo u vožnju.</a:t>
            </a:r>
            <a:endParaRPr sz="2400"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2592883" y="4334743"/>
            <a:ext cx="18350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budeš imao</a:t>
            </a:r>
            <a:endParaRPr sz="2400" dirty="0"/>
          </a:p>
        </p:txBody>
      </p:sp>
      <p:sp>
        <p:nvSpPr>
          <p:cNvPr id="223" name="Google Shape;223;p21"/>
          <p:cNvSpPr txBox="1"/>
          <p:nvPr/>
        </p:nvSpPr>
        <p:spPr>
          <a:xfrm>
            <a:off x="2530872" y="5108077"/>
            <a:ext cx="19590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pročitat ćeš</a:t>
            </a:r>
            <a:endParaRPr sz="2400" dirty="0"/>
          </a:p>
        </p:txBody>
      </p:sp>
      <p:pic>
        <p:nvPicPr>
          <p:cNvPr id="224" name="Google Shape;224;p21" descr="A picture containing drawing, clock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94555" y="2326913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8969" y="3220114"/>
            <a:ext cx="828215" cy="90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524</Words>
  <Application>Microsoft Office PowerPoint</Application>
  <PresentationFormat>Široki zaslon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2020-09-13T21:25:51Z</dcterms:modified>
</cp:coreProperties>
</file>